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5"/>
  </p:notesMasterIdLst>
  <p:sldIdLst>
    <p:sldId id="273" r:id="rId6"/>
    <p:sldId id="288" r:id="rId7"/>
    <p:sldId id="289" r:id="rId8"/>
    <p:sldId id="296" r:id="rId9"/>
    <p:sldId id="294" r:id="rId10"/>
    <p:sldId id="291" r:id="rId11"/>
    <p:sldId id="284" r:id="rId12"/>
    <p:sldId id="285" r:id="rId13"/>
    <p:sldId id="286" r:id="rId14"/>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4F81BD"/>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92" autoAdjust="0"/>
    <p:restoredTop sz="94660"/>
  </p:normalViewPr>
  <p:slideViewPr>
    <p:cSldViewPr>
      <p:cViewPr varScale="1">
        <p:scale>
          <a:sx n="72" d="100"/>
          <a:sy n="72" d="100"/>
        </p:scale>
        <p:origin x="1368" y="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016" cy="464504"/>
          </a:xfrm>
          <a:prstGeom prst="rect">
            <a:avLst/>
          </a:prstGeom>
        </p:spPr>
        <p:txBody>
          <a:bodyPr vert="horz" lIns="90297" tIns="45149" rIns="90297" bIns="45149" rtlCol="0"/>
          <a:lstStyle>
            <a:lvl1pPr algn="l">
              <a:defRPr sz="1200"/>
            </a:lvl1pPr>
          </a:lstStyle>
          <a:p>
            <a:endParaRPr lang="en-US"/>
          </a:p>
        </p:txBody>
      </p:sp>
      <p:sp>
        <p:nvSpPr>
          <p:cNvPr id="3" name="Date Placeholder 2"/>
          <p:cNvSpPr>
            <a:spLocks noGrp="1"/>
          </p:cNvSpPr>
          <p:nvPr>
            <p:ph type="dt" idx="1"/>
          </p:nvPr>
        </p:nvSpPr>
        <p:spPr>
          <a:xfrm>
            <a:off x="3898243" y="0"/>
            <a:ext cx="2982016" cy="464504"/>
          </a:xfrm>
          <a:prstGeom prst="rect">
            <a:avLst/>
          </a:prstGeom>
        </p:spPr>
        <p:txBody>
          <a:bodyPr vert="horz" lIns="90297" tIns="45149" rIns="90297" bIns="45149" rtlCol="0"/>
          <a:lstStyle>
            <a:lvl1pPr algn="r">
              <a:defRPr sz="1200"/>
            </a:lvl1pPr>
          </a:lstStyle>
          <a:p>
            <a:fld id="{B8AE55A0-88DB-44F8-9E71-882C6BFF5295}" type="datetimeFigureOut">
              <a:rPr lang="en-US" smtClean="0"/>
              <a:t>04/17/2020</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0297" tIns="45149" rIns="90297" bIns="45149" rtlCol="0" anchor="ctr"/>
          <a:lstStyle/>
          <a:p>
            <a:endParaRPr lang="en-US"/>
          </a:p>
        </p:txBody>
      </p:sp>
      <p:sp>
        <p:nvSpPr>
          <p:cNvPr id="5" name="Notes Placeholder 4"/>
          <p:cNvSpPr>
            <a:spLocks noGrp="1"/>
          </p:cNvSpPr>
          <p:nvPr>
            <p:ph type="body" sz="quarter" idx="3"/>
          </p:nvPr>
        </p:nvSpPr>
        <p:spPr>
          <a:xfrm>
            <a:off x="687559" y="4415157"/>
            <a:ext cx="5506695" cy="4183696"/>
          </a:xfrm>
          <a:prstGeom prst="rect">
            <a:avLst/>
          </a:prstGeom>
        </p:spPr>
        <p:txBody>
          <a:bodyPr vert="horz" lIns="90297" tIns="45149" rIns="90297" bIns="451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2982016" cy="464504"/>
          </a:xfrm>
          <a:prstGeom prst="rect">
            <a:avLst/>
          </a:prstGeom>
        </p:spPr>
        <p:txBody>
          <a:bodyPr vert="horz" lIns="90297" tIns="45149" rIns="90297" bIns="45149" rtlCol="0" anchor="b"/>
          <a:lstStyle>
            <a:lvl1pPr algn="l">
              <a:defRPr sz="1200"/>
            </a:lvl1pPr>
          </a:lstStyle>
          <a:p>
            <a:endParaRPr lang="en-US"/>
          </a:p>
        </p:txBody>
      </p:sp>
      <p:sp>
        <p:nvSpPr>
          <p:cNvPr id="7" name="Slide Number Placeholder 6"/>
          <p:cNvSpPr>
            <a:spLocks noGrp="1"/>
          </p:cNvSpPr>
          <p:nvPr>
            <p:ph type="sldNum" sz="quarter" idx="5"/>
          </p:nvPr>
        </p:nvSpPr>
        <p:spPr>
          <a:xfrm>
            <a:off x="3898243" y="8830312"/>
            <a:ext cx="2982016" cy="464504"/>
          </a:xfrm>
          <a:prstGeom prst="rect">
            <a:avLst/>
          </a:prstGeom>
        </p:spPr>
        <p:txBody>
          <a:bodyPr vert="horz" lIns="90297" tIns="45149" rIns="90297" bIns="45149"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April 16, 2020</a:t>
            </a:r>
          </a:p>
        </p:txBody>
      </p:sp>
      <p:sp>
        <p:nvSpPr>
          <p:cNvPr id="4" name="Title 3"/>
          <p:cNvSpPr>
            <a:spLocks noGrp="1"/>
          </p:cNvSpPr>
          <p:nvPr>
            <p:ph type="ctrTitle"/>
          </p:nvPr>
        </p:nvSpPr>
        <p:spPr>
          <a:xfrm>
            <a:off x="1050038" y="-92926"/>
            <a:ext cx="8093962" cy="1312126"/>
          </a:xfrm>
        </p:spPr>
        <p:txBody>
          <a:bodyPr/>
          <a:lstStyle/>
          <a:p>
            <a:r>
              <a:rPr lang="en-US" sz="3200" dirty="0">
                <a:solidFill>
                  <a:schemeClr val="tx1"/>
                </a:solidFill>
              </a:rPr>
              <a:t>WADMIN20-0003 (Marce Herz Middle School Sign)</a:t>
            </a:r>
            <a:br>
              <a:rPr lang="en-US" sz="3200" dirty="0">
                <a:solidFill>
                  <a:schemeClr val="tx1"/>
                </a:solidFill>
              </a:rPr>
            </a:br>
            <a:endParaRPr lang="en-US" sz="3200" dirty="0">
              <a:solidFill>
                <a:schemeClr val="tx1"/>
              </a:solidFill>
            </a:endParaRPr>
          </a:p>
        </p:txBody>
      </p:sp>
      <p:pic>
        <p:nvPicPr>
          <p:cNvPr id="5" name="Picture 4">
            <a:extLst>
              <a:ext uri="{FF2B5EF4-FFF2-40B4-BE49-F238E27FC236}">
                <a16:creationId xmlns:a16="http://schemas.microsoft.com/office/drawing/2014/main" id="{EE7F7CE6-17BB-4E67-92F0-6EB53D47C78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233" b="35556"/>
          <a:stretch/>
        </p:blipFill>
        <p:spPr>
          <a:xfrm>
            <a:off x="38100" y="959004"/>
            <a:ext cx="9144000" cy="3992137"/>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Request</a:t>
            </a:r>
          </a:p>
        </p:txBody>
      </p:sp>
      <p:sp>
        <p:nvSpPr>
          <p:cNvPr id="4" name="Content Placeholder 3"/>
          <p:cNvSpPr>
            <a:spLocks noGrp="1"/>
          </p:cNvSpPr>
          <p:nvPr>
            <p:ph idx="1"/>
          </p:nvPr>
        </p:nvSpPr>
        <p:spPr>
          <a:xfrm>
            <a:off x="76200" y="1066800"/>
            <a:ext cx="8839200" cy="4724400"/>
          </a:xfrm>
        </p:spPr>
        <p:txBody>
          <a:bodyPr>
            <a:normAutofit/>
          </a:bodyPr>
          <a:lstStyle/>
          <a:p>
            <a:r>
              <a:rPr lang="en-US" dirty="0"/>
              <a:t>This is a request for an administrative permit to allow for the installation of 253 sq. ft. sign for the new Marce Herz Middle School</a:t>
            </a:r>
          </a:p>
          <a:p>
            <a:r>
              <a:rPr lang="en-US" dirty="0"/>
              <a:t>Signs greater than 120 square feet are permissible for civic uses within the Low Density Suburban (LDS) regulatory zone subject to approval of an Administrative Permit per Article 505, Sign Regulations</a:t>
            </a:r>
          </a:p>
        </p:txBody>
      </p:sp>
    </p:spTree>
    <p:extLst>
      <p:ext uri="{BB962C8B-B14F-4D97-AF65-F5344CB8AC3E}">
        <p14:creationId xmlns:p14="http://schemas.microsoft.com/office/powerpoint/2010/main" val="2475085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219200"/>
            <a:ext cx="8839200" cy="4419600"/>
          </a:xfrm>
        </p:spPr>
        <p:txBody>
          <a:bodyPr>
            <a:normAutofit fontScale="85000" lnSpcReduction="10000"/>
          </a:bodyPr>
          <a:lstStyle/>
          <a:p>
            <a:r>
              <a:rPr lang="en-US" dirty="0"/>
              <a:t>Marce Herz Middle School is a new school that is currently being constructed at 13455 Thomas Creek Road</a:t>
            </a:r>
          </a:p>
          <a:p>
            <a:r>
              <a:rPr lang="en-US" dirty="0"/>
              <a:t>The site has regulatory zoning of Low Density Suburban (LDS)</a:t>
            </a:r>
          </a:p>
          <a:p>
            <a:r>
              <a:rPr lang="en-US" dirty="0"/>
              <a:t>A proposed sign with the school name, Marce Herz Middle School will be 253 sq. ft. and located on the gym building </a:t>
            </a:r>
          </a:p>
          <a:p>
            <a:r>
              <a:rPr lang="en-US" dirty="0"/>
              <a:t>It will be visible from Arrowcreek Parkway  </a:t>
            </a:r>
          </a:p>
          <a:p>
            <a:r>
              <a:rPr lang="en-US" dirty="0"/>
              <a:t>There are other signs being installed at the school however they are not over 120 sq. ft. in size</a:t>
            </a:r>
          </a:p>
        </p:txBody>
      </p:sp>
      <p:sp>
        <p:nvSpPr>
          <p:cNvPr id="3" name="Title 2"/>
          <p:cNvSpPr>
            <a:spLocks noGrp="1"/>
          </p:cNvSpPr>
          <p:nvPr>
            <p:ph type="title"/>
          </p:nvPr>
        </p:nvSpPr>
        <p:spPr>
          <a:xfrm>
            <a:off x="1219200" y="76200"/>
            <a:ext cx="7391400" cy="914400"/>
          </a:xfrm>
        </p:spPr>
        <p:txBody>
          <a:bodyPr/>
          <a:lstStyle/>
          <a:p>
            <a:r>
              <a:rPr lang="en-US" dirty="0"/>
              <a:t>Background</a:t>
            </a:r>
          </a:p>
        </p:txBody>
      </p:sp>
    </p:spTree>
    <p:extLst>
      <p:ext uri="{BB962C8B-B14F-4D97-AF65-F5344CB8AC3E}">
        <p14:creationId xmlns:p14="http://schemas.microsoft.com/office/powerpoint/2010/main" val="11179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C5499E4-82E4-45D4-815D-7C435B5AFEEA}"/>
              </a:ext>
            </a:extLst>
          </p:cNvPr>
          <p:cNvPicPr>
            <a:picLocks noGrp="1" noChangeAspect="1"/>
          </p:cNvPicPr>
          <p:nvPr>
            <p:ph idx="1"/>
          </p:nvPr>
        </p:nvPicPr>
        <p:blipFill>
          <a:blip r:embed="rId2"/>
          <a:stretch>
            <a:fillRect/>
          </a:stretch>
        </p:blipFill>
        <p:spPr>
          <a:xfrm rot="5400000">
            <a:off x="3419211" y="-2771325"/>
            <a:ext cx="2539262" cy="9861388"/>
          </a:xfrm>
          <a:prstGeom prst="rect">
            <a:avLst/>
          </a:prstGeom>
        </p:spPr>
      </p:pic>
      <p:sp>
        <p:nvSpPr>
          <p:cNvPr id="3" name="Title 2">
            <a:extLst>
              <a:ext uri="{FF2B5EF4-FFF2-40B4-BE49-F238E27FC236}">
                <a16:creationId xmlns:a16="http://schemas.microsoft.com/office/drawing/2014/main" id="{066C4EEF-F427-4D2F-A39A-D45C4B452CA6}"/>
              </a:ext>
            </a:extLst>
          </p:cNvPr>
          <p:cNvSpPr>
            <a:spLocks noGrp="1"/>
          </p:cNvSpPr>
          <p:nvPr>
            <p:ph type="title"/>
          </p:nvPr>
        </p:nvSpPr>
        <p:spPr/>
        <p:txBody>
          <a:bodyPr/>
          <a:lstStyle/>
          <a:p>
            <a:r>
              <a:rPr lang="en-US" dirty="0"/>
              <a:t>School Name sign</a:t>
            </a:r>
          </a:p>
        </p:txBody>
      </p:sp>
      <p:pic>
        <p:nvPicPr>
          <p:cNvPr id="7" name="Picture 6">
            <a:extLst>
              <a:ext uri="{FF2B5EF4-FFF2-40B4-BE49-F238E27FC236}">
                <a16:creationId xmlns:a16="http://schemas.microsoft.com/office/drawing/2014/main" id="{A7E20645-7EBB-4DDF-A317-584362BDB59D}"/>
              </a:ext>
            </a:extLst>
          </p:cNvPr>
          <p:cNvPicPr>
            <a:picLocks noChangeAspect="1"/>
          </p:cNvPicPr>
          <p:nvPr/>
        </p:nvPicPr>
        <p:blipFill rotWithShape="1">
          <a:blip r:embed="rId3"/>
          <a:srcRect l="3528" t="-2867" r="-3528" b="8019"/>
          <a:stretch/>
        </p:blipFill>
        <p:spPr>
          <a:xfrm>
            <a:off x="533400" y="3148862"/>
            <a:ext cx="8474886" cy="2819400"/>
          </a:xfrm>
          <a:prstGeom prst="rect">
            <a:avLst/>
          </a:prstGeom>
        </p:spPr>
      </p:pic>
    </p:spTree>
    <p:extLst>
      <p:ext uri="{BB962C8B-B14F-4D97-AF65-F5344CB8AC3E}">
        <p14:creationId xmlns:p14="http://schemas.microsoft.com/office/powerpoint/2010/main" val="1745750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D1B887A-0B0F-41B1-B88C-DC813D6F9977}"/>
              </a:ext>
            </a:extLst>
          </p:cNvPr>
          <p:cNvPicPr>
            <a:picLocks noGrp="1" noChangeAspect="1"/>
          </p:cNvPicPr>
          <p:nvPr>
            <p:ph idx="1"/>
          </p:nvPr>
        </p:nvPicPr>
        <p:blipFill>
          <a:blip r:embed="rId2"/>
          <a:stretch>
            <a:fillRect/>
          </a:stretch>
        </p:blipFill>
        <p:spPr>
          <a:xfrm>
            <a:off x="-304800" y="896240"/>
            <a:ext cx="9990756" cy="5257800"/>
          </a:xfrm>
          <a:prstGeom prst="rect">
            <a:avLst/>
          </a:prstGeom>
        </p:spPr>
      </p:pic>
      <p:sp>
        <p:nvSpPr>
          <p:cNvPr id="3" name="Title 2">
            <a:extLst>
              <a:ext uri="{FF2B5EF4-FFF2-40B4-BE49-F238E27FC236}">
                <a16:creationId xmlns:a16="http://schemas.microsoft.com/office/drawing/2014/main" id="{5131FC2B-28D5-4E5C-8F1E-289C3D17D7AD}"/>
              </a:ext>
            </a:extLst>
          </p:cNvPr>
          <p:cNvSpPr>
            <a:spLocks noGrp="1"/>
          </p:cNvSpPr>
          <p:nvPr>
            <p:ph type="title"/>
          </p:nvPr>
        </p:nvSpPr>
        <p:spPr>
          <a:xfrm>
            <a:off x="1219200" y="76200"/>
            <a:ext cx="7924800" cy="792162"/>
          </a:xfrm>
        </p:spPr>
        <p:txBody>
          <a:bodyPr/>
          <a:lstStyle/>
          <a:p>
            <a:r>
              <a:rPr lang="en-US" dirty="0"/>
              <a:t>Site Plan</a:t>
            </a:r>
          </a:p>
        </p:txBody>
      </p:sp>
      <p:sp>
        <p:nvSpPr>
          <p:cNvPr id="5" name="Star: 5 Points 4">
            <a:extLst>
              <a:ext uri="{FF2B5EF4-FFF2-40B4-BE49-F238E27FC236}">
                <a16:creationId xmlns:a16="http://schemas.microsoft.com/office/drawing/2014/main" id="{12AF2628-63EF-48C4-8A22-61BE46D94F9E}"/>
              </a:ext>
            </a:extLst>
          </p:cNvPr>
          <p:cNvSpPr/>
          <p:nvPr/>
        </p:nvSpPr>
        <p:spPr>
          <a:xfrm>
            <a:off x="3048000" y="3810000"/>
            <a:ext cx="152400" cy="200167"/>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2792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838200"/>
          </a:xfrm>
        </p:spPr>
        <p:txBody>
          <a:bodyPr/>
          <a:lstStyle/>
          <a:p>
            <a:r>
              <a:rPr lang="en-US" dirty="0"/>
              <a:t>Public Notice and CAB</a:t>
            </a:r>
          </a:p>
        </p:txBody>
      </p:sp>
      <p:sp>
        <p:nvSpPr>
          <p:cNvPr id="4" name="Content Placeholder 3"/>
          <p:cNvSpPr>
            <a:spLocks noGrp="1"/>
          </p:cNvSpPr>
          <p:nvPr>
            <p:ph idx="1"/>
          </p:nvPr>
        </p:nvSpPr>
        <p:spPr>
          <a:xfrm>
            <a:off x="304800" y="1447800"/>
            <a:ext cx="8534400" cy="4343400"/>
          </a:xfrm>
        </p:spPr>
        <p:txBody>
          <a:bodyPr>
            <a:normAutofit/>
          </a:bodyPr>
          <a:lstStyle/>
          <a:p>
            <a:r>
              <a:rPr lang="en-US" dirty="0"/>
              <a:t>Public notice was sent to parcels within 500 feet from the site</a:t>
            </a:r>
          </a:p>
          <a:p>
            <a:r>
              <a:rPr lang="en-US" dirty="0"/>
              <a:t>The South Truckee Meadows/Washoe Valley CAB reviewed the application March 5, 2020 and recommended approval with very little discussion</a:t>
            </a:r>
          </a:p>
        </p:txBody>
      </p:sp>
    </p:spTree>
    <p:extLst>
      <p:ext uri="{BB962C8B-B14F-4D97-AF65-F5344CB8AC3E}">
        <p14:creationId xmlns:p14="http://schemas.microsoft.com/office/powerpoint/2010/main" val="3415704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a:t>Agencies with conditions, are included in the Conditions of Approval</a:t>
            </a:r>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914400"/>
          </a:xfrm>
        </p:spPr>
        <p:txBody>
          <a:bodyPr/>
          <a:lstStyle/>
          <a:p>
            <a:r>
              <a:rPr lang="en-US" dirty="0"/>
              <a:t>Administrative Permit Findings</a:t>
            </a:r>
          </a:p>
        </p:txBody>
      </p:sp>
      <p:sp>
        <p:nvSpPr>
          <p:cNvPr id="4" name="Content Placeholder 3"/>
          <p:cNvSpPr>
            <a:spLocks noGrp="1"/>
          </p:cNvSpPr>
          <p:nvPr>
            <p:ph idx="1"/>
          </p:nvPr>
        </p:nvSpPr>
        <p:spPr>
          <a:xfrm>
            <a:off x="457200" y="1219200"/>
            <a:ext cx="8229600" cy="4648200"/>
          </a:xfrm>
        </p:spPr>
        <p:txBody>
          <a:bodyPr>
            <a:noAutofit/>
          </a:bodyPr>
          <a:lstStyle/>
          <a:p>
            <a:pPr marL="609600" indent="-609600">
              <a:buFont typeface="+mj-lt"/>
              <a:buAutoNum type="arabicPeriod"/>
            </a:pPr>
            <a:r>
              <a:rPr lang="en-US" dirty="0"/>
              <a:t>Consistency;</a:t>
            </a:r>
          </a:p>
          <a:p>
            <a:pPr marL="609600" indent="-609600">
              <a:buFont typeface="+mj-lt"/>
              <a:buAutoNum type="arabicPeriod"/>
            </a:pPr>
            <a:r>
              <a:rPr lang="en-US" dirty="0"/>
              <a:t>Improvements;</a:t>
            </a:r>
          </a:p>
          <a:p>
            <a:pPr marL="609600" indent="-609600">
              <a:buFont typeface="+mj-lt"/>
              <a:buAutoNum type="arabicPeriod"/>
            </a:pPr>
            <a:r>
              <a:rPr lang="en-US" dirty="0"/>
              <a:t>Site Suitability;</a:t>
            </a:r>
          </a:p>
          <a:p>
            <a:pPr marL="609600" indent="-609600">
              <a:buFont typeface="+mj-lt"/>
              <a:buAutoNum type="arabicPeriod"/>
            </a:pPr>
            <a:r>
              <a:rPr lang="en-US" dirty="0"/>
              <a:t>Issuance Not Detrimental; and </a:t>
            </a:r>
          </a:p>
          <a:p>
            <a:pPr marL="609600" indent="-609600">
              <a:buFont typeface="+mj-lt"/>
              <a:buAutoNum type="arabicPeriod"/>
            </a:pPr>
            <a:r>
              <a:rPr lang="en-US" dirty="0"/>
              <a:t>Effect on a Military Installation. </a:t>
            </a:r>
          </a:p>
          <a:p>
            <a:pPr marL="0" indent="0">
              <a:buNone/>
            </a:pPr>
            <a:r>
              <a:rPr lang="en-US" dirty="0"/>
              <a:t>Staff is able to make the required findings, as shown in the staff report on page 6 and recommends approval</a:t>
            </a:r>
          </a:p>
        </p:txBody>
      </p:sp>
    </p:spTree>
    <p:extLst>
      <p:ext uri="{BB962C8B-B14F-4D97-AF65-F5344CB8AC3E}">
        <p14:creationId xmlns:p14="http://schemas.microsoft.com/office/powerpoint/2010/main" val="3799001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0" y="990600"/>
            <a:ext cx="9144000" cy="4876800"/>
          </a:xfrm>
        </p:spPr>
        <p:txBody>
          <a:bodyPr>
            <a:normAutofit/>
          </a:bodyPr>
          <a:lstStyle/>
          <a:p>
            <a:pPr marL="0" indent="0" fontAlgn="base" hangingPunct="0">
              <a:buNone/>
            </a:pPr>
            <a:r>
              <a:rPr lang="en-US" dirty="0"/>
              <a:t>I move that, after giving reasoned consideration to the information contained in the staff report and information received during the public hearing, the Board of Adjustment approve Administrative Permit Case Number WADMIN20-0003 for Board of Adjustment, having made all five findings in accordance with Washoe County Development Code Section 110.808.25</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elements/1.1/"/>
    <ds:schemaRef ds:uri="http://schemas.microsoft.com/office/2006/metadata/properties"/>
    <ds:schemaRef ds:uri="http://schemas.microsoft.com/sharepoint/v3"/>
    <ds:schemaRef ds:uri="http://schemas.microsoft.com/office/infopath/2007/PartnerControls"/>
    <ds:schemaRef ds:uri="http://schemas.microsoft.com/office/2006/documentManagement/types"/>
    <ds:schemaRef ds:uri="CEA9126C-A9B1-4F4A-855C-DD0F845697D2"/>
    <ds:schemaRef ds:uri="http://schemas.openxmlformats.org/package/2006/metadata/core-properties"/>
    <ds:schemaRef ds:uri="http://purl.org/dc/dcmitype/"/>
    <ds:schemaRef ds:uri="a94d8b85-37e1-4d17-8d55-8b7d207932bb"/>
    <ds:schemaRef ds:uri="http://schemas.microsoft.com/sharepoint/v3/field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2715</TotalTime>
  <Words>330</Words>
  <Application>Microsoft Office PowerPoint</Application>
  <PresentationFormat>On-screen Show (4:3)</PresentationFormat>
  <Paragraphs>29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Wingdings</vt:lpstr>
      <vt:lpstr>PowerPoint_Template_2015</vt:lpstr>
      <vt:lpstr>WADMIN20-0003 (Marce Herz Middle School Sign) </vt:lpstr>
      <vt:lpstr>Request</vt:lpstr>
      <vt:lpstr>Background</vt:lpstr>
      <vt:lpstr>School Name sign</vt:lpstr>
      <vt:lpstr>Site Plan</vt:lpstr>
      <vt:lpstr>Public Notice and CAB</vt:lpstr>
      <vt:lpstr>Reviewing Agencies</vt:lpstr>
      <vt:lpstr>Administrative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124</cp:revision>
  <cp:lastPrinted>2018-04-02T15:49:16Z</cp:lastPrinted>
  <dcterms:created xsi:type="dcterms:W3CDTF">2015-09-25T21:46:02Z</dcterms:created>
  <dcterms:modified xsi:type="dcterms:W3CDTF">2020-04-17T19:15:09Z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